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9" r:id="rId5"/>
    <p:sldId id="266" r:id="rId6"/>
    <p:sldId id="264" r:id="rId7"/>
    <p:sldId id="265" r:id="rId8"/>
    <p:sldId id="271" r:id="rId9"/>
    <p:sldId id="272" r:id="rId10"/>
    <p:sldId id="273" r:id="rId11"/>
    <p:sldId id="267" r:id="rId12"/>
    <p:sldId id="261" r:id="rId13"/>
    <p:sldId id="268" r:id="rId14"/>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270"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8680CB38-B0CB-49B6-90C3-35EF134081D8}" type="datetimeFigureOut">
              <a:rPr lang="en-US" smtClean="0"/>
              <a:t>1/11/2018</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A6D4097-B44D-4C5C-8583-023618ECE0EE}"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680CB38-B0CB-49B6-90C3-35EF134081D8}" type="datetimeFigureOut">
              <a:rPr lang="en-US" smtClean="0"/>
              <a:t>1/11/2018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6D4097-B44D-4C5C-8583-023618ECE0E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680CB38-B0CB-49B6-90C3-35EF134081D8}" type="datetimeFigureOut">
              <a:rPr lang="en-US" smtClean="0"/>
              <a:t>1/11/2018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6D4097-B44D-4C5C-8583-023618ECE0E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680CB38-B0CB-49B6-90C3-35EF134081D8}" type="datetimeFigureOut">
              <a:rPr lang="en-US" smtClean="0"/>
              <a:t>1/11/2018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6D4097-B44D-4C5C-8583-023618ECE0E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8680CB38-B0CB-49B6-90C3-35EF134081D8}" type="datetimeFigureOut">
              <a:rPr lang="en-US" smtClean="0"/>
              <a:t>1/11/2018</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A6D4097-B44D-4C5C-8583-023618ECE0EE}"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680CB38-B0CB-49B6-90C3-35EF134081D8}" type="datetimeFigureOut">
              <a:rPr lang="en-US" smtClean="0"/>
              <a:t>1/11/2018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BA6D4097-B44D-4C5C-8583-023618ECE0EE}"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680CB38-B0CB-49B6-90C3-35EF134081D8}" type="datetimeFigureOut">
              <a:rPr lang="en-US" smtClean="0"/>
              <a:t>1/11/2018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BA6D4097-B44D-4C5C-8583-023618ECE0E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680CB38-B0CB-49B6-90C3-35EF134081D8}" type="datetimeFigureOut">
              <a:rPr lang="en-US" smtClean="0"/>
              <a:t>1/11/2018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A6D4097-B44D-4C5C-8583-023618ECE0EE}"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680CB38-B0CB-49B6-90C3-35EF134081D8}" type="datetimeFigureOut">
              <a:rPr lang="en-US" smtClean="0"/>
              <a:t>1/11/2018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A6D4097-B44D-4C5C-8583-023618ECE0E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8680CB38-B0CB-49B6-90C3-35EF134081D8}" type="datetimeFigureOut">
              <a:rPr lang="en-US" smtClean="0"/>
              <a:t>1/11/2018</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A6D4097-B44D-4C5C-8583-023618ECE0EE}"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8680CB38-B0CB-49B6-90C3-35EF134081D8}" type="datetimeFigureOut">
              <a:rPr lang="en-US" smtClean="0"/>
              <a:t>1/11/2018</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A6D4097-B44D-4C5C-8583-023618ECE0EE}"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8680CB38-B0CB-49B6-90C3-35EF134081D8}" type="datetimeFigureOut">
              <a:rPr lang="en-US" smtClean="0"/>
              <a:t>1/11/2018</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A6D4097-B44D-4C5C-8583-023618ECE0EE}"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C.E.R.C.     Essay</a:t>
            </a:r>
            <a:endParaRPr lang="en-US" dirty="0"/>
          </a:p>
        </p:txBody>
      </p:sp>
      <p:sp>
        <p:nvSpPr>
          <p:cNvPr id="3" name="Subtitle 2"/>
          <p:cNvSpPr>
            <a:spLocks noGrp="1"/>
          </p:cNvSpPr>
          <p:nvPr>
            <p:ph type="subTitle" idx="1"/>
          </p:nvPr>
        </p:nvSpPr>
        <p:spPr>
          <a:xfrm>
            <a:off x="228600" y="2819400"/>
            <a:ext cx="8693834" cy="1752600"/>
          </a:xfrm>
        </p:spPr>
        <p:txBody>
          <a:bodyPr>
            <a:normAutofit fontScale="92500"/>
          </a:bodyPr>
          <a:lstStyle/>
          <a:p>
            <a:r>
              <a:rPr lang="en-US" dirty="0" smtClean="0"/>
              <a:t>Claim ~ Evidence ~ Reasoning ~ Conclusion</a:t>
            </a:r>
          </a:p>
          <a:p>
            <a:endParaRPr lang="en-US" dirty="0" smtClean="0"/>
          </a:p>
          <a:p>
            <a:r>
              <a:rPr lang="en-US" i="1" dirty="0">
                <a:solidFill>
                  <a:srgbClr val="FF0000"/>
                </a:solidFill>
              </a:rPr>
              <a:t>C</a:t>
            </a:r>
            <a:r>
              <a:rPr lang="en-US" i="1" dirty="0" smtClean="0">
                <a:solidFill>
                  <a:srgbClr val="FF0000"/>
                </a:solidFill>
              </a:rPr>
              <a:t>onnections that yield Conclusions to Questions</a:t>
            </a:r>
            <a:endParaRPr lang="en-US" i="1" dirty="0">
              <a:solidFill>
                <a:srgbClr val="FF0000"/>
              </a:solidFill>
            </a:endParaRPr>
          </a:p>
        </p:txBody>
      </p:sp>
    </p:spTree>
    <p:extLst>
      <p:ext uri="{BB962C8B-B14F-4D97-AF65-F5344CB8AC3E}">
        <p14:creationId xmlns:p14="http://schemas.microsoft.com/office/powerpoint/2010/main" val="3161952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9067800" cy="1143000"/>
          </a:xfrm>
        </p:spPr>
        <p:txBody>
          <a:bodyPr>
            <a:normAutofit fontScale="90000"/>
          </a:bodyPr>
          <a:lstStyle/>
          <a:p>
            <a:r>
              <a:rPr lang="en-US" dirty="0" smtClean="0"/>
              <a:t>Evidence &amp; Reasoning Example #3 </a:t>
            </a:r>
            <a:endParaRPr lang="en-US" dirty="0"/>
          </a:p>
        </p:txBody>
      </p:sp>
      <p:sp>
        <p:nvSpPr>
          <p:cNvPr id="3" name="Content Placeholder 2"/>
          <p:cNvSpPr>
            <a:spLocks noGrp="1"/>
          </p:cNvSpPr>
          <p:nvPr>
            <p:ph idx="1"/>
          </p:nvPr>
        </p:nvSpPr>
        <p:spPr>
          <a:xfrm>
            <a:off x="457200" y="1646236"/>
            <a:ext cx="8229600" cy="4754563"/>
          </a:xfrm>
        </p:spPr>
        <p:txBody>
          <a:bodyPr>
            <a:normAutofit/>
          </a:bodyPr>
          <a:lstStyle/>
          <a:p>
            <a:r>
              <a:rPr lang="en-US" dirty="0" smtClean="0"/>
              <a:t>The ex-husband’s car was seen leaving the woman’s apartment complex.</a:t>
            </a:r>
          </a:p>
          <a:p>
            <a:pPr lvl="1"/>
            <a:r>
              <a:rPr lang="en-US" dirty="0" smtClean="0"/>
              <a:t>Is the presence of his car at her home good evidence?  </a:t>
            </a:r>
          </a:p>
          <a:p>
            <a:pPr lvl="2"/>
            <a:r>
              <a:rPr lang="en-US" dirty="0" smtClean="0"/>
              <a:t>MAYBE…did they have kids that were visiting him and he was dropping them off?  OR was there no reason for him to be there? In this situation,  is the presence of his car at her home good evidence to support the claim?</a:t>
            </a:r>
          </a:p>
          <a:p>
            <a:pPr lvl="2"/>
            <a:r>
              <a:rPr lang="en-US" dirty="0" smtClean="0"/>
              <a:t>MAYBE…was he driving it?  Did he have reason to be </a:t>
            </a:r>
            <a:r>
              <a:rPr lang="en-US" dirty="0"/>
              <a:t>there? Was there an eye-witness or a video recording?</a:t>
            </a:r>
          </a:p>
          <a:p>
            <a:pPr lvl="2"/>
            <a:endParaRPr lang="en-US" dirty="0"/>
          </a:p>
        </p:txBody>
      </p:sp>
    </p:spTree>
    <p:extLst>
      <p:ext uri="{BB962C8B-B14F-4D97-AF65-F5344CB8AC3E}">
        <p14:creationId xmlns:p14="http://schemas.microsoft.com/office/powerpoint/2010/main" val="3511383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53536"/>
            <a:ext cx="8915400" cy="1143000"/>
          </a:xfrm>
        </p:spPr>
        <p:txBody>
          <a:bodyPr>
            <a:normAutofit/>
          </a:bodyPr>
          <a:lstStyle/>
          <a:p>
            <a:r>
              <a:rPr lang="en-US" sz="3900" b="1" dirty="0" smtClean="0">
                <a:solidFill>
                  <a:srgbClr val="C00000"/>
                </a:solidFill>
              </a:rPr>
              <a:t>Body of a C</a:t>
            </a:r>
            <a:r>
              <a:rPr lang="en-US" sz="3900" b="1" dirty="0" smtClean="0">
                <a:solidFill>
                  <a:schemeClr val="tx1"/>
                </a:solidFill>
              </a:rPr>
              <a:t>ER</a:t>
            </a:r>
            <a:r>
              <a:rPr lang="en-US" sz="3900" b="1" dirty="0" smtClean="0">
                <a:solidFill>
                  <a:srgbClr val="C00000"/>
                </a:solidFill>
              </a:rPr>
              <a:t>C Essay</a:t>
            </a:r>
            <a:endParaRPr lang="en-US" sz="3900" b="1" dirty="0">
              <a:solidFill>
                <a:srgbClr val="C00000"/>
              </a:solidFill>
            </a:endParaRPr>
          </a:p>
        </p:txBody>
      </p:sp>
      <p:sp>
        <p:nvSpPr>
          <p:cNvPr id="3" name="Content Placeholder 2"/>
          <p:cNvSpPr>
            <a:spLocks noGrp="1"/>
          </p:cNvSpPr>
          <p:nvPr>
            <p:ph idx="1"/>
          </p:nvPr>
        </p:nvSpPr>
        <p:spPr>
          <a:xfrm>
            <a:off x="457200" y="1646237"/>
            <a:ext cx="8382000" cy="4526280"/>
          </a:xfrm>
        </p:spPr>
        <p:txBody>
          <a:bodyPr>
            <a:normAutofit fontScale="92500" lnSpcReduction="10000"/>
          </a:bodyPr>
          <a:lstStyle/>
          <a:p>
            <a:r>
              <a:rPr lang="en-US" dirty="0" smtClean="0"/>
              <a:t>State each piece of evidence in its own sentence/section.  </a:t>
            </a:r>
            <a:r>
              <a:rPr lang="en-US" i="1" dirty="0" smtClean="0"/>
              <a:t>The evidence can support or deny the claim! </a:t>
            </a:r>
          </a:p>
          <a:p>
            <a:r>
              <a:rPr lang="en-US" dirty="0" smtClean="0"/>
              <a:t>Explain the reasoning that supports each piece of evidence in the same paragraph!</a:t>
            </a:r>
          </a:p>
          <a:p>
            <a:pPr lvl="1"/>
            <a:r>
              <a:rPr lang="en-US" dirty="0" smtClean="0"/>
              <a:t>Explain why this evidence is relevant and important</a:t>
            </a:r>
          </a:p>
          <a:p>
            <a:pPr lvl="1"/>
            <a:r>
              <a:rPr lang="en-US" dirty="0" smtClean="0"/>
              <a:t>Explain the connection(s) between the evidence, the claim, and the question</a:t>
            </a:r>
          </a:p>
          <a:p>
            <a:pPr lvl="1"/>
            <a:r>
              <a:rPr lang="en-US" i="1" dirty="0" smtClean="0"/>
              <a:t>This should be a well-developed section of 3-4 sentences per piece of evidence that includes appropriate transition words!  </a:t>
            </a:r>
            <a:r>
              <a:rPr lang="en-US" sz="1900" dirty="0" smtClean="0"/>
              <a:t>(Also, However, Furthermore, etc.) </a:t>
            </a:r>
          </a:p>
          <a:p>
            <a:endParaRPr lang="en-US" dirty="0"/>
          </a:p>
        </p:txBody>
      </p:sp>
    </p:spTree>
    <p:extLst>
      <p:ext uri="{BB962C8B-B14F-4D97-AF65-F5344CB8AC3E}">
        <p14:creationId xmlns:p14="http://schemas.microsoft.com/office/powerpoint/2010/main" val="768115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Wraps up the connections between the claim, the evidence, and the reasoning</a:t>
            </a:r>
          </a:p>
          <a:p>
            <a:r>
              <a:rPr lang="en-US" dirty="0"/>
              <a:t>Analyzes the </a:t>
            </a:r>
            <a:r>
              <a:rPr lang="en-US" dirty="0" smtClean="0"/>
              <a:t>validity, quality, and credibility of the evidence</a:t>
            </a:r>
            <a:endParaRPr lang="en-US" dirty="0"/>
          </a:p>
          <a:p>
            <a:r>
              <a:rPr lang="en-US" dirty="0" smtClean="0"/>
              <a:t>Determines if the claim is accurate (supported or denied)</a:t>
            </a:r>
          </a:p>
        </p:txBody>
      </p:sp>
    </p:spTree>
    <p:extLst>
      <p:ext uri="{BB962C8B-B14F-4D97-AF65-F5344CB8AC3E}">
        <p14:creationId xmlns:p14="http://schemas.microsoft.com/office/powerpoint/2010/main" val="1339544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53536"/>
            <a:ext cx="8915400" cy="1143000"/>
          </a:xfrm>
        </p:spPr>
        <p:txBody>
          <a:bodyPr>
            <a:normAutofit/>
          </a:bodyPr>
          <a:lstStyle/>
          <a:p>
            <a:r>
              <a:rPr lang="en-US" sz="3900" b="1" dirty="0" smtClean="0">
                <a:solidFill>
                  <a:srgbClr val="C00000"/>
                </a:solidFill>
              </a:rPr>
              <a:t>Ending of a CER</a:t>
            </a:r>
            <a:r>
              <a:rPr lang="en-US" sz="3900" b="1" dirty="0" smtClean="0">
                <a:solidFill>
                  <a:schemeClr val="tx1"/>
                </a:solidFill>
              </a:rPr>
              <a:t>C</a:t>
            </a:r>
            <a:r>
              <a:rPr lang="en-US" sz="3900" b="1" dirty="0" smtClean="0">
                <a:solidFill>
                  <a:srgbClr val="C00000"/>
                </a:solidFill>
              </a:rPr>
              <a:t> Essay</a:t>
            </a:r>
            <a:endParaRPr lang="en-US" sz="3900" b="1" dirty="0">
              <a:solidFill>
                <a:srgbClr val="C00000"/>
              </a:solidFill>
            </a:endParaRPr>
          </a:p>
        </p:txBody>
      </p:sp>
      <p:sp>
        <p:nvSpPr>
          <p:cNvPr id="3" name="Content Placeholder 2"/>
          <p:cNvSpPr>
            <a:spLocks noGrp="1"/>
          </p:cNvSpPr>
          <p:nvPr>
            <p:ph idx="1"/>
          </p:nvPr>
        </p:nvSpPr>
        <p:spPr>
          <a:xfrm>
            <a:off x="457200" y="1646237"/>
            <a:ext cx="8382000" cy="4526280"/>
          </a:xfrm>
        </p:spPr>
        <p:txBody>
          <a:bodyPr>
            <a:normAutofit fontScale="92500"/>
          </a:bodyPr>
          <a:lstStyle/>
          <a:p>
            <a:r>
              <a:rPr lang="en-US" dirty="0" smtClean="0"/>
              <a:t>State your opinion of the claim </a:t>
            </a:r>
            <a:r>
              <a:rPr lang="en-US" sz="1700" dirty="0" smtClean="0"/>
              <a:t>(being sure to keep the writing in 3</a:t>
            </a:r>
            <a:r>
              <a:rPr lang="en-US" sz="1700" baseline="30000" dirty="0" smtClean="0"/>
              <a:t>rd</a:t>
            </a:r>
            <a:r>
              <a:rPr lang="en-US" sz="1700" dirty="0" smtClean="0"/>
              <a:t> person!).  </a:t>
            </a:r>
          </a:p>
          <a:p>
            <a:pPr lvl="1"/>
            <a:r>
              <a:rPr lang="en-US" dirty="0" smtClean="0"/>
              <a:t>Is it a justified and accurate scientific statement?  OR  Is it unjustified and inaccurate?</a:t>
            </a:r>
          </a:p>
          <a:p>
            <a:r>
              <a:rPr lang="en-US" dirty="0" smtClean="0"/>
              <a:t>Discuss the validity of the work being critiqued – is it reliable and trustworthy?</a:t>
            </a:r>
          </a:p>
          <a:p>
            <a:r>
              <a:rPr lang="en-US" dirty="0" smtClean="0"/>
              <a:t>Discuss why the claim, evidence, and overall work is interesting to you or other scientists.</a:t>
            </a:r>
          </a:p>
          <a:p>
            <a:r>
              <a:rPr lang="en-US" i="1" dirty="0" smtClean="0"/>
              <a:t>This should be a well-developed ending to your essay including 3-4 sentences!</a:t>
            </a:r>
          </a:p>
          <a:p>
            <a:endParaRPr lang="en-US" dirty="0" smtClean="0"/>
          </a:p>
          <a:p>
            <a:endParaRPr lang="en-US" dirty="0"/>
          </a:p>
        </p:txBody>
      </p:sp>
    </p:spTree>
    <p:extLst>
      <p:ext uri="{BB962C8B-B14F-4D97-AF65-F5344CB8AC3E}">
        <p14:creationId xmlns:p14="http://schemas.microsoft.com/office/powerpoint/2010/main" val="455521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r>
              <a:rPr lang="en-US" dirty="0" smtClean="0"/>
              <a:t>The scientific problem you are trying to answer</a:t>
            </a:r>
          </a:p>
          <a:p>
            <a:pPr lvl="1"/>
            <a:r>
              <a:rPr lang="en-US" dirty="0" smtClean="0"/>
              <a:t>The </a:t>
            </a:r>
            <a:r>
              <a:rPr lang="en-US" dirty="0" smtClean="0">
                <a:solidFill>
                  <a:srgbClr val="FF0000"/>
                </a:solidFill>
              </a:rPr>
              <a:t>scientific problem </a:t>
            </a:r>
            <a:r>
              <a:rPr lang="en-US" dirty="0" smtClean="0"/>
              <a:t>that drives all investigations and learning</a:t>
            </a:r>
          </a:p>
          <a:p>
            <a:pPr lvl="1"/>
            <a:r>
              <a:rPr lang="en-US" dirty="0" smtClean="0"/>
              <a:t>Think about what you are trying to learn and understand</a:t>
            </a:r>
          </a:p>
          <a:p>
            <a:pPr lvl="1"/>
            <a:r>
              <a:rPr lang="en-US" dirty="0" smtClean="0"/>
              <a:t>Consider the </a:t>
            </a:r>
            <a:r>
              <a:rPr lang="en-US" dirty="0" smtClean="0">
                <a:solidFill>
                  <a:srgbClr val="FF0000"/>
                </a:solidFill>
              </a:rPr>
              <a:t>variables</a:t>
            </a:r>
            <a:r>
              <a:rPr lang="en-US" dirty="0" smtClean="0"/>
              <a:t> you are learning more about</a:t>
            </a:r>
          </a:p>
          <a:p>
            <a:pPr lvl="1"/>
            <a:r>
              <a:rPr lang="en-US" dirty="0" smtClean="0"/>
              <a:t>What are you studying?  What is the research/experiment about?</a:t>
            </a:r>
          </a:p>
        </p:txBody>
      </p:sp>
    </p:spTree>
    <p:extLst>
      <p:ext uri="{BB962C8B-B14F-4D97-AF65-F5344CB8AC3E}">
        <p14:creationId xmlns:p14="http://schemas.microsoft.com/office/powerpoint/2010/main" val="3875168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CLAIM:</a:t>
            </a:r>
            <a:endParaRPr lang="en-US" dirty="0"/>
          </a:p>
        </p:txBody>
      </p:sp>
      <p:sp>
        <p:nvSpPr>
          <p:cNvPr id="3" name="Content Placeholder 2"/>
          <p:cNvSpPr>
            <a:spLocks noGrp="1"/>
          </p:cNvSpPr>
          <p:nvPr>
            <p:ph idx="1"/>
          </p:nvPr>
        </p:nvSpPr>
        <p:spPr/>
        <p:txBody>
          <a:bodyPr/>
          <a:lstStyle/>
          <a:p>
            <a:r>
              <a:rPr lang="en-US" dirty="0" smtClean="0"/>
              <a:t>The statement or conclusion that </a:t>
            </a:r>
            <a:r>
              <a:rPr lang="en-US" dirty="0" smtClean="0">
                <a:solidFill>
                  <a:srgbClr val="FF0000"/>
                </a:solidFill>
              </a:rPr>
              <a:t>answers the original question/problem</a:t>
            </a:r>
          </a:p>
          <a:p>
            <a:pPr marL="0" indent="0">
              <a:buNone/>
            </a:pPr>
            <a:endParaRPr lang="en-US" dirty="0" smtClean="0"/>
          </a:p>
          <a:p>
            <a:pPr lvl="1"/>
            <a:r>
              <a:rPr lang="en-US" dirty="0"/>
              <a:t>Consider the observations you already have</a:t>
            </a:r>
          </a:p>
          <a:p>
            <a:pPr lvl="1"/>
            <a:r>
              <a:rPr lang="en-US" dirty="0"/>
              <a:t>Consider the experimental and book </a:t>
            </a:r>
            <a:r>
              <a:rPr lang="en-US" dirty="0" smtClean="0"/>
              <a:t>research</a:t>
            </a:r>
          </a:p>
          <a:p>
            <a:pPr lvl="1"/>
            <a:r>
              <a:rPr lang="en-US" dirty="0" smtClean="0"/>
              <a:t>Re-consider the variables and their relationship to each other</a:t>
            </a:r>
          </a:p>
          <a:p>
            <a:pPr lvl="1"/>
            <a:r>
              <a:rPr lang="en-US" dirty="0" smtClean="0"/>
              <a:t>This is like your hypothesis ~ based on the available evidence </a:t>
            </a:r>
            <a:endParaRPr lang="en-US" dirty="0"/>
          </a:p>
        </p:txBody>
      </p:sp>
    </p:spTree>
    <p:extLst>
      <p:ext uri="{BB962C8B-B14F-4D97-AF65-F5344CB8AC3E}">
        <p14:creationId xmlns:p14="http://schemas.microsoft.com/office/powerpoint/2010/main" val="1372478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&amp; Claim Example:</a:t>
            </a:r>
            <a:endParaRPr lang="en-US" dirty="0"/>
          </a:p>
        </p:txBody>
      </p:sp>
      <p:sp>
        <p:nvSpPr>
          <p:cNvPr id="3" name="Content Placeholder 2"/>
          <p:cNvSpPr>
            <a:spLocks noGrp="1"/>
          </p:cNvSpPr>
          <p:nvPr>
            <p:ph idx="1"/>
          </p:nvPr>
        </p:nvSpPr>
        <p:spPr/>
        <p:txBody>
          <a:bodyPr/>
          <a:lstStyle/>
          <a:p>
            <a:r>
              <a:rPr lang="en-US" dirty="0" smtClean="0"/>
              <a:t>Who killed a recently divorced woman who was found murdered in her home? </a:t>
            </a:r>
          </a:p>
          <a:p>
            <a:r>
              <a:rPr lang="en-US" dirty="0"/>
              <a:t>The woman’s ex-husband killed her.</a:t>
            </a:r>
          </a:p>
          <a:p>
            <a:endParaRPr lang="en-US" dirty="0" smtClean="0"/>
          </a:p>
          <a:p>
            <a:endParaRPr lang="en-US" dirty="0"/>
          </a:p>
        </p:txBody>
      </p:sp>
    </p:spTree>
    <p:extLst>
      <p:ext uri="{BB962C8B-B14F-4D97-AF65-F5344CB8AC3E}">
        <p14:creationId xmlns:p14="http://schemas.microsoft.com/office/powerpoint/2010/main" val="2624131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Introduction to a </a:t>
            </a:r>
            <a:r>
              <a:rPr lang="en-US" b="1" dirty="0" smtClean="0">
                <a:solidFill>
                  <a:schemeClr val="tx1"/>
                </a:solidFill>
              </a:rPr>
              <a:t>C</a:t>
            </a:r>
            <a:r>
              <a:rPr lang="en-US" b="1" dirty="0" smtClean="0">
                <a:solidFill>
                  <a:srgbClr val="C00000"/>
                </a:solidFill>
              </a:rPr>
              <a:t>ERC Essay</a:t>
            </a:r>
            <a:endParaRPr lang="en-US" b="1" dirty="0">
              <a:solidFill>
                <a:srgbClr val="C00000"/>
              </a:solidFill>
            </a:endParaRPr>
          </a:p>
        </p:txBody>
      </p:sp>
      <p:sp>
        <p:nvSpPr>
          <p:cNvPr id="3" name="Content Placeholder 2"/>
          <p:cNvSpPr>
            <a:spLocks noGrp="1"/>
          </p:cNvSpPr>
          <p:nvPr>
            <p:ph idx="1"/>
          </p:nvPr>
        </p:nvSpPr>
        <p:spPr>
          <a:xfrm>
            <a:off x="457200" y="1646237"/>
            <a:ext cx="8458200" cy="4526280"/>
          </a:xfrm>
        </p:spPr>
        <p:txBody>
          <a:bodyPr/>
          <a:lstStyle/>
          <a:p>
            <a:r>
              <a:rPr lang="en-US" dirty="0" smtClean="0"/>
              <a:t>State the question being posed</a:t>
            </a:r>
          </a:p>
          <a:p>
            <a:r>
              <a:rPr lang="en-US" dirty="0" smtClean="0"/>
              <a:t>State the claim you are testing or investigating</a:t>
            </a:r>
          </a:p>
          <a:p>
            <a:r>
              <a:rPr lang="en-US" i="1" dirty="0" smtClean="0"/>
              <a:t>This should be 2-3 sentences long!</a:t>
            </a:r>
            <a:endParaRPr lang="en-US" i="1" dirty="0"/>
          </a:p>
        </p:txBody>
      </p:sp>
    </p:spTree>
    <p:extLst>
      <p:ext uri="{BB962C8B-B14F-4D97-AF65-F5344CB8AC3E}">
        <p14:creationId xmlns:p14="http://schemas.microsoft.com/office/powerpoint/2010/main" val="2672256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a:t>
            </a:r>
            <a:endParaRPr lang="en-US" dirty="0"/>
          </a:p>
        </p:txBody>
      </p:sp>
      <p:sp>
        <p:nvSpPr>
          <p:cNvPr id="3" name="Content Placeholder 2"/>
          <p:cNvSpPr>
            <a:spLocks noGrp="1"/>
          </p:cNvSpPr>
          <p:nvPr>
            <p:ph idx="1"/>
          </p:nvPr>
        </p:nvSpPr>
        <p:spPr>
          <a:xfrm>
            <a:off x="152400" y="1447800"/>
            <a:ext cx="8839200" cy="5105399"/>
          </a:xfrm>
        </p:spPr>
        <p:txBody>
          <a:bodyPr>
            <a:normAutofit fontScale="92500" lnSpcReduction="10000"/>
          </a:bodyPr>
          <a:lstStyle/>
          <a:p>
            <a:r>
              <a:rPr lang="en-US" dirty="0" smtClean="0"/>
              <a:t>The scientific data related/connected to the claim</a:t>
            </a:r>
          </a:p>
          <a:p>
            <a:pPr lvl="1"/>
            <a:r>
              <a:rPr lang="en-US" sz="2800" dirty="0" smtClean="0"/>
              <a:t>Consider quantitative AND qualitative evidence</a:t>
            </a:r>
          </a:p>
          <a:p>
            <a:pPr lvl="1"/>
            <a:r>
              <a:rPr lang="en-US" sz="2800" dirty="0" smtClean="0"/>
              <a:t>Consider the evidence that supports &amp; denies the claim</a:t>
            </a:r>
          </a:p>
          <a:p>
            <a:pPr lvl="1"/>
            <a:r>
              <a:rPr lang="en-US" sz="2800" dirty="0" smtClean="0"/>
              <a:t>Consider your experiment and the experiments completed by other qualified scientists</a:t>
            </a:r>
          </a:p>
          <a:p>
            <a:pPr lvl="1"/>
            <a:r>
              <a:rPr lang="en-US" sz="2800" dirty="0" smtClean="0"/>
              <a:t>Include appropriate and relevant evidence to support your claim</a:t>
            </a:r>
          </a:p>
          <a:p>
            <a:pPr lvl="1"/>
            <a:r>
              <a:rPr lang="en-US" sz="2800" dirty="0" smtClean="0"/>
              <a:t>Include enough evidence to be convincing ~ you should include </a:t>
            </a:r>
            <a:r>
              <a:rPr lang="en-US" sz="2800" i="1" dirty="0" smtClean="0">
                <a:solidFill>
                  <a:srgbClr val="00B0F0"/>
                </a:solidFill>
              </a:rPr>
              <a:t>THREE (3) pieces of </a:t>
            </a:r>
            <a:r>
              <a:rPr lang="en-US" sz="2800" i="1" dirty="0">
                <a:solidFill>
                  <a:srgbClr val="00B0F0"/>
                </a:solidFill>
              </a:rPr>
              <a:t>evidence to demonstrate mastery. </a:t>
            </a:r>
          </a:p>
        </p:txBody>
      </p:sp>
    </p:spTree>
    <p:extLst>
      <p:ext uri="{BB962C8B-B14F-4D97-AF65-F5344CB8AC3E}">
        <p14:creationId xmlns:p14="http://schemas.microsoft.com/office/powerpoint/2010/main" val="4186083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a:t>
            </a:r>
            <a:endParaRPr lang="en-US" dirty="0"/>
          </a:p>
        </p:txBody>
      </p:sp>
      <p:sp>
        <p:nvSpPr>
          <p:cNvPr id="3" name="Content Placeholder 2"/>
          <p:cNvSpPr>
            <a:spLocks noGrp="1"/>
          </p:cNvSpPr>
          <p:nvPr>
            <p:ph idx="1"/>
          </p:nvPr>
        </p:nvSpPr>
        <p:spPr/>
        <p:txBody>
          <a:bodyPr/>
          <a:lstStyle/>
          <a:p>
            <a:r>
              <a:rPr lang="en-US" dirty="0" smtClean="0"/>
              <a:t>The justification that connects the evidence to the claim</a:t>
            </a:r>
          </a:p>
          <a:p>
            <a:pPr lvl="1"/>
            <a:r>
              <a:rPr lang="en-US" dirty="0" smtClean="0"/>
              <a:t>Explain WHY the evidence is good evidence</a:t>
            </a:r>
          </a:p>
          <a:p>
            <a:pPr lvl="1"/>
            <a:r>
              <a:rPr lang="en-US" dirty="0" smtClean="0"/>
              <a:t>Apply scientific thinking and reasoning to make the connections between the evidence and the claim</a:t>
            </a:r>
          </a:p>
          <a:p>
            <a:pPr lvl="1"/>
            <a:r>
              <a:rPr lang="en-US" dirty="0" smtClean="0"/>
              <a:t>Explain if the claim is supported or denied based on each piece of evidence</a:t>
            </a:r>
            <a:endParaRPr lang="en-US" dirty="0"/>
          </a:p>
        </p:txBody>
      </p:sp>
    </p:spTree>
    <p:extLst>
      <p:ext uri="{BB962C8B-B14F-4D97-AF65-F5344CB8AC3E}">
        <p14:creationId xmlns:p14="http://schemas.microsoft.com/office/powerpoint/2010/main" val="3639691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04800"/>
            <a:ext cx="9067800" cy="1143000"/>
          </a:xfrm>
        </p:spPr>
        <p:txBody>
          <a:bodyPr>
            <a:normAutofit fontScale="90000"/>
          </a:bodyPr>
          <a:lstStyle/>
          <a:p>
            <a:r>
              <a:rPr lang="en-US" dirty="0" smtClean="0"/>
              <a:t>Evidence &amp; Reasoning Example #1 </a:t>
            </a:r>
            <a:endParaRPr lang="en-US" dirty="0"/>
          </a:p>
        </p:txBody>
      </p:sp>
      <p:sp>
        <p:nvSpPr>
          <p:cNvPr id="3" name="Content Placeholder 2"/>
          <p:cNvSpPr>
            <a:spLocks noGrp="1"/>
          </p:cNvSpPr>
          <p:nvPr>
            <p:ph idx="1"/>
          </p:nvPr>
        </p:nvSpPr>
        <p:spPr/>
        <p:txBody>
          <a:bodyPr/>
          <a:lstStyle/>
          <a:p>
            <a:r>
              <a:rPr lang="en-US" dirty="0" smtClean="0"/>
              <a:t>The ex-husband’s fingerprints were found all around the home they used to share.</a:t>
            </a:r>
          </a:p>
          <a:p>
            <a:pPr lvl="1"/>
            <a:r>
              <a:rPr lang="en-US" dirty="0" smtClean="0"/>
              <a:t>Are fingerprints good evidence?  </a:t>
            </a:r>
          </a:p>
          <a:p>
            <a:pPr lvl="2"/>
            <a:r>
              <a:rPr lang="en-US" dirty="0" smtClean="0"/>
              <a:t>YES, they can only connect ONE person to the crime!</a:t>
            </a:r>
          </a:p>
          <a:p>
            <a:pPr lvl="1"/>
            <a:r>
              <a:rPr lang="en-US" dirty="0" smtClean="0"/>
              <a:t>In this situation, are fingerprints good evidence to support the claim?</a:t>
            </a:r>
          </a:p>
          <a:p>
            <a:pPr lvl="2"/>
            <a:r>
              <a:rPr lang="en-US" dirty="0" smtClean="0"/>
              <a:t>NO, the ex-husband used to live in this house with her!</a:t>
            </a:r>
            <a:endParaRPr lang="en-US" dirty="0"/>
          </a:p>
        </p:txBody>
      </p:sp>
    </p:spTree>
    <p:extLst>
      <p:ext uri="{BB962C8B-B14F-4D97-AF65-F5344CB8AC3E}">
        <p14:creationId xmlns:p14="http://schemas.microsoft.com/office/powerpoint/2010/main" val="3983003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9067800" cy="1143000"/>
          </a:xfrm>
        </p:spPr>
        <p:txBody>
          <a:bodyPr>
            <a:normAutofit fontScale="90000"/>
          </a:bodyPr>
          <a:lstStyle/>
          <a:p>
            <a:r>
              <a:rPr lang="en-US" dirty="0" smtClean="0"/>
              <a:t>Evidence &amp; Reasoning Example #2 </a:t>
            </a:r>
            <a:endParaRPr lang="en-US" dirty="0"/>
          </a:p>
        </p:txBody>
      </p:sp>
      <p:sp>
        <p:nvSpPr>
          <p:cNvPr id="3" name="Content Placeholder 2"/>
          <p:cNvSpPr>
            <a:spLocks noGrp="1"/>
          </p:cNvSpPr>
          <p:nvPr>
            <p:ph idx="1"/>
          </p:nvPr>
        </p:nvSpPr>
        <p:spPr/>
        <p:txBody>
          <a:bodyPr/>
          <a:lstStyle/>
          <a:p>
            <a:r>
              <a:rPr lang="en-US" dirty="0" smtClean="0"/>
              <a:t>The ex-husband’s fingerprints were found all around the apartment where the woman lived after the divorce.</a:t>
            </a:r>
          </a:p>
          <a:p>
            <a:pPr lvl="1"/>
            <a:r>
              <a:rPr lang="en-US" dirty="0" smtClean="0"/>
              <a:t>Are fingerprints good evidence?  </a:t>
            </a:r>
          </a:p>
          <a:p>
            <a:pPr lvl="2"/>
            <a:r>
              <a:rPr lang="en-US" dirty="0" smtClean="0"/>
              <a:t>YES, they can only connect ONE person to the crime!</a:t>
            </a:r>
          </a:p>
          <a:p>
            <a:pPr lvl="1"/>
            <a:r>
              <a:rPr lang="en-US" dirty="0" smtClean="0"/>
              <a:t>In this situation, are fingerprints good evidence to support the claim?</a:t>
            </a:r>
          </a:p>
          <a:p>
            <a:pPr lvl="2"/>
            <a:r>
              <a:rPr lang="en-US" dirty="0" smtClean="0"/>
              <a:t>YES, the fingerprints place the ex-husband her home where he never lived.</a:t>
            </a:r>
            <a:endParaRPr lang="en-US" dirty="0"/>
          </a:p>
        </p:txBody>
      </p:sp>
    </p:spTree>
    <p:extLst>
      <p:ext uri="{BB962C8B-B14F-4D97-AF65-F5344CB8AC3E}">
        <p14:creationId xmlns:p14="http://schemas.microsoft.com/office/powerpoint/2010/main" val="1986058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1550</TotalTime>
  <Words>705</Words>
  <Application>Microsoft Office PowerPoint</Application>
  <PresentationFormat>On-screen Show (4:3)</PresentationFormat>
  <Paragraphs>69</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Rockwell</vt:lpstr>
      <vt:lpstr>Wingdings 2</vt:lpstr>
      <vt:lpstr>Foundry</vt:lpstr>
      <vt:lpstr>C.E.R.C.     Essay</vt:lpstr>
      <vt:lpstr>QUESTION:</vt:lpstr>
      <vt:lpstr>CLAIM:</vt:lpstr>
      <vt:lpstr>Question &amp; Claim Example:</vt:lpstr>
      <vt:lpstr>Introduction to a CERC Essay</vt:lpstr>
      <vt:lpstr>EVIDENCE:</vt:lpstr>
      <vt:lpstr>REASONING:</vt:lpstr>
      <vt:lpstr>Evidence &amp; Reasoning Example #1 </vt:lpstr>
      <vt:lpstr>Evidence &amp; Reasoning Example #2 </vt:lpstr>
      <vt:lpstr>Evidence &amp; Reasoning Example #3 </vt:lpstr>
      <vt:lpstr>Body of a CERC Essay</vt:lpstr>
      <vt:lpstr>CONCLUSION:</vt:lpstr>
      <vt:lpstr>Ending of a CERC Essay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C.E.R.C.</dc:title>
  <dc:creator>Windows User</dc:creator>
  <cp:lastModifiedBy>Windows User</cp:lastModifiedBy>
  <cp:revision>20</cp:revision>
  <cp:lastPrinted>2015-08-13T14:36:37Z</cp:lastPrinted>
  <dcterms:created xsi:type="dcterms:W3CDTF">2014-08-11T15:15:11Z</dcterms:created>
  <dcterms:modified xsi:type="dcterms:W3CDTF">2018-01-11T16:31:37Z</dcterms:modified>
</cp:coreProperties>
</file>